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"/>
  </p:notesMasterIdLst>
  <p:handoutMasterIdLst>
    <p:handoutMasterId r:id="rId24"/>
  </p:handoutMasterIdLst>
  <p:sldIdLst>
    <p:sldId id="295" r:id="rId2"/>
    <p:sldId id="393" r:id="rId3"/>
    <p:sldId id="396" r:id="rId4"/>
    <p:sldId id="395" r:id="rId5"/>
    <p:sldId id="394" r:id="rId6"/>
    <p:sldId id="376" r:id="rId7"/>
    <p:sldId id="381" r:id="rId8"/>
    <p:sldId id="382" r:id="rId9"/>
    <p:sldId id="380" r:id="rId10"/>
    <p:sldId id="383" r:id="rId11"/>
    <p:sldId id="377" r:id="rId12"/>
    <p:sldId id="385" r:id="rId13"/>
    <p:sldId id="390" r:id="rId14"/>
    <p:sldId id="391" r:id="rId15"/>
    <p:sldId id="379" r:id="rId16"/>
    <p:sldId id="343" r:id="rId17"/>
    <p:sldId id="336" r:id="rId18"/>
    <p:sldId id="384" r:id="rId19"/>
    <p:sldId id="374" r:id="rId20"/>
    <p:sldId id="372" r:id="rId21"/>
    <p:sldId id="397" r:id="rId2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rsjzhjNdbeeUEJFyK8DLag==" hashData="feTtIhpZJPllHsIQE7cLmOmPQnNoWu6wsFY9YOzX8dkb2GyKsDa5xg64Pr1Kxt8lSk1z1zYuWL//XL/5Elp0BA=="/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396A97"/>
    <a:srgbClr val="7A1C3D"/>
    <a:srgbClr val="9F2551"/>
    <a:srgbClr val="BFBFBF"/>
    <a:srgbClr val="3F75A7"/>
    <a:srgbClr val="4C87BC"/>
    <a:srgbClr val="40568C"/>
    <a:srgbClr val="357A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86120" autoAdjust="0"/>
  </p:normalViewPr>
  <p:slideViewPr>
    <p:cSldViewPr snapToGrid="0" showGuides="1">
      <p:cViewPr varScale="1">
        <p:scale>
          <a:sx n="99" d="100"/>
          <a:sy n="99" d="100"/>
        </p:scale>
        <p:origin x="858" y="8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928" y="-12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FC209-A23A-4D88-9211-FA109748706E}" type="datetimeFigureOut">
              <a:rPr lang="en-AU" smtClean="0"/>
              <a:t>13/03/2020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E628F-393B-448B-9713-583005145E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815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F951A-BBA8-48F8-8BD6-91E119CB945D}" type="datetimeFigureOut">
              <a:rPr lang="en-AU" smtClean="0"/>
              <a:t>13/03/2020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A615-2C5F-4CC3-B9D9-4373ACEB71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023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761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 per</a:t>
            </a:r>
            <a:r>
              <a:rPr lang="en-US" baseline="0" dirty="0" smtClean="0"/>
              <a:t> page 150 of the FFA LOTG. </a:t>
            </a:r>
          </a:p>
          <a:p>
            <a:r>
              <a:rPr lang="en-US" baseline="0" dirty="0" smtClean="0"/>
              <a:t>LOTG exam will be online and updated yearly.</a:t>
            </a:r>
          </a:p>
          <a:p>
            <a:r>
              <a:rPr lang="en-US" baseline="0" dirty="0" smtClean="0"/>
              <a:t>Looking to videoing coaching so those that can attend can still reach the four sessions. </a:t>
            </a:r>
          </a:p>
          <a:p>
            <a:r>
              <a:rPr lang="en-US" baseline="0" dirty="0" smtClean="0"/>
              <a:t>Accreditation is valid for four years.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72238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072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It’s </a:t>
            </a:r>
            <a:r>
              <a:rPr lang="en-AU" dirty="0"/>
              <a:t>time we forge our own path to making football great in </a:t>
            </a:r>
            <a:r>
              <a:rPr lang="en-AU" dirty="0" err="1"/>
              <a:t>qld</a:t>
            </a:r>
            <a:r>
              <a:rPr lang="en-AU" dirty="0"/>
              <a:t>.</a:t>
            </a:r>
          </a:p>
          <a:p>
            <a:r>
              <a:rPr lang="en-AU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761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It’s </a:t>
            </a:r>
            <a:r>
              <a:rPr lang="en-AU" dirty="0"/>
              <a:t>time we forge our own path to making football great in </a:t>
            </a:r>
            <a:r>
              <a:rPr lang="en-AU" dirty="0" err="1"/>
              <a:t>qld</a:t>
            </a:r>
            <a:r>
              <a:rPr lang="en-AU" dirty="0"/>
              <a:t>.</a:t>
            </a:r>
          </a:p>
          <a:p>
            <a:r>
              <a:rPr lang="en-AU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9761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"Thank you for being here today, at Mt Maria College who have as their motto, 'Strong Mind - Compassionate Heart'. 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wish to provide an Acknowledgement of Country on the land that we gather on today. 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now on land surrounded by great Aboriginal names such as Keperra(h), Enoggera(h), nearby Bunya(h), to the south Mt Coot-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(h), to the north </a:t>
            </a:r>
            <a:r>
              <a:rPr lang="en-AU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Yugar</a:t>
            </a:r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(r-h) - these names have important Aboriginal meanings and connection to this land.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Acknowledge the Traditional Owners, and wish to pay respect to the Elders past, present, and emerging. We thank them for treading lightly on their land.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Traditional Owner Elders are responsible for caring for the land and their people. They have strong minds, and importantly, compassionate hearts.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We, as a senior mob of the Qld Football Referees, also need to heed from these attributes. Please think about the important role that you each have, and we have as a collective senior body.</a:t>
            </a:r>
          </a:p>
          <a:p>
            <a:pPr rtl="0"/>
            <a:r>
              <a:rPr lang="en-AU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Thank you."</a:t>
            </a:r>
          </a:p>
          <a:p>
            <a:pPr rtl="0"/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584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584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Acknowledge zones, experience in the room,</a:t>
            </a:r>
            <a:r>
              <a:rPr lang="en-US" baseline="0" dirty="0" smtClean="0"/>
              <a:t> newbies.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8884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Expectations</a:t>
            </a:r>
            <a:r>
              <a:rPr lang="en-US" baseline="0" dirty="0" smtClean="0"/>
              <a:t> for the season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421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an</a:t>
            </a:r>
            <a:r>
              <a:rPr lang="en-US" baseline="0" dirty="0" smtClean="0"/>
              <a:t> example of a </a:t>
            </a:r>
            <a:r>
              <a:rPr lang="en-US" baseline="0" dirty="0" err="1" smtClean="0"/>
              <a:t>hudl</a:t>
            </a:r>
            <a:r>
              <a:rPr lang="en-US" baseline="0" dirty="0" smtClean="0"/>
              <a:t> assessment and go through the jot form (live).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52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will be available via jot form.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chemeClr val="tx1"/>
                </a:solidFill>
                <a:latin typeface="Franklin Gothic heavy"/>
                <a:cs typeface="Franklin Gothic heavy"/>
              </a:rPr>
              <a:t>A more detailed explanation: </a:t>
            </a:r>
            <a:endParaRPr lang="en-AU" sz="1200" b="1" dirty="0" smtClean="0">
              <a:solidFill>
                <a:schemeClr val="tx1"/>
              </a:solidFill>
              <a:latin typeface="Franklin Gothic heavy"/>
              <a:cs typeface="Franklin Gothic heavy"/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8.5 – 10: </a:t>
            </a:r>
            <a:r>
              <a:rPr lang="en-US" sz="1200" dirty="0" smtClean="0">
                <a:solidFill>
                  <a:srgbClr val="231F20"/>
                </a:solidFill>
              </a:rPr>
              <a:t>Is for an excellent performance in a challenging match.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7.5 – 8.5: </a:t>
            </a:r>
            <a:r>
              <a:rPr lang="en-US" sz="1200" dirty="0" smtClean="0">
                <a:solidFill>
                  <a:srgbClr val="231F20"/>
                </a:solidFill>
              </a:rPr>
              <a:t>Is for a very good performance in a quite challenging / challenging match.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7.3 &amp; 7.4</a:t>
            </a:r>
            <a:r>
              <a:rPr lang="en-US" sz="1200" dirty="0" smtClean="0">
                <a:solidFill>
                  <a:srgbClr val="231F20"/>
                </a:solidFill>
              </a:rPr>
              <a:t>: Is for a good performance in a normal match, with the message that this Referee should continue this level of performance into the next match.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7.0 – 7.2: </a:t>
            </a:r>
            <a:r>
              <a:rPr lang="en-US" sz="1200" dirty="0" smtClean="0">
                <a:solidFill>
                  <a:srgbClr val="231F20"/>
                </a:solidFill>
              </a:rPr>
              <a:t>When a performance is assessed as “satisfactory” but with some small areas to be improved upon.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6.5 – 6.9: </a:t>
            </a:r>
            <a:r>
              <a:rPr lang="en-US" sz="1200" dirty="0" smtClean="0">
                <a:solidFill>
                  <a:srgbClr val="231F20"/>
                </a:solidFill>
              </a:rPr>
              <a:t>Is for a performance that requires important areas for improvement. </a:t>
            </a:r>
          </a:p>
          <a:p>
            <a:pPr mar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6.4: </a:t>
            </a:r>
            <a:r>
              <a:rPr lang="en-US" sz="1200" dirty="0" smtClean="0">
                <a:solidFill>
                  <a:srgbClr val="231F20"/>
                </a:solidFill>
              </a:rPr>
              <a:t>When the Referee had a good or better performance of 7.3+, but with a clear and obvious refereeing mistake about an important decision (e.g. red card, penalty, etc.). </a:t>
            </a:r>
            <a:br>
              <a:rPr lang="en-US" sz="1200" dirty="0" smtClean="0">
                <a:solidFill>
                  <a:srgbClr val="231F20"/>
                </a:solidFill>
              </a:rPr>
            </a:br>
            <a:r>
              <a:rPr lang="en-US" sz="1200" dirty="0" smtClean="0">
                <a:solidFill>
                  <a:srgbClr val="231F20"/>
                </a:solidFill>
              </a:rPr>
              <a:t>The mark should be 6.4 maximum.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6.0 – 6.3: </a:t>
            </a:r>
            <a:r>
              <a:rPr lang="en-US" sz="1200" dirty="0" smtClean="0">
                <a:solidFill>
                  <a:srgbClr val="231F20"/>
                </a:solidFill>
              </a:rPr>
              <a:t>When the Referee had a performance of 8.0, 8.1 or 8.2 but with a clear refereeing mistake about an important decision (e.g. red card, penalty, etc.). The mark should be 6.3 maximum.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5.5 – 5.9: </a:t>
            </a:r>
            <a:r>
              <a:rPr lang="en-US" sz="1200" dirty="0" smtClean="0">
                <a:solidFill>
                  <a:srgbClr val="231F20"/>
                </a:solidFill>
              </a:rPr>
              <a:t>The Referee had no clear mistake but had a lack of overall control of the match and has significant points to improve. </a:t>
            </a:r>
            <a:endParaRPr lang="en-AU" sz="1200" b="1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5.0 - 5.4: </a:t>
            </a:r>
            <a:r>
              <a:rPr lang="en-US" sz="1200" dirty="0" smtClean="0">
                <a:solidFill>
                  <a:srgbClr val="231F20"/>
                </a:solidFill>
              </a:rPr>
              <a:t>There was one clear refereeing mistake (e.g. red card, penalty, etc.), </a:t>
            </a: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and</a:t>
            </a:r>
            <a:r>
              <a:rPr lang="en-US" sz="1200" b="1" dirty="0" smtClean="0">
                <a:solidFill>
                  <a:srgbClr val="231F20"/>
                </a:solidFill>
              </a:rPr>
              <a:t> </a:t>
            </a:r>
            <a:r>
              <a:rPr lang="en-US" sz="1200" dirty="0" smtClean="0">
                <a:solidFill>
                  <a:srgbClr val="231F20"/>
                </a:solidFill>
              </a:rPr>
              <a:t>other significant areas that require improvement </a:t>
            </a:r>
            <a:r>
              <a:rPr lang="en-US" sz="1200" b="1" dirty="0" smtClean="0">
                <a:solidFill>
                  <a:srgbClr val="231F20"/>
                </a:solidFill>
              </a:rPr>
              <a:t>or </a:t>
            </a:r>
            <a:r>
              <a:rPr lang="en-US" sz="1200" dirty="0" smtClean="0">
                <a:solidFill>
                  <a:srgbClr val="231F20"/>
                </a:solidFill>
              </a:rPr>
              <a:t>there was </a:t>
            </a:r>
            <a:r>
              <a:rPr lang="en-US" sz="1200" b="1" dirty="0" smtClean="0">
                <a:solidFill>
                  <a:srgbClr val="231F20"/>
                </a:solidFill>
              </a:rPr>
              <a:t>more than one </a:t>
            </a:r>
            <a:r>
              <a:rPr lang="en-US" sz="1200" dirty="0" smtClean="0">
                <a:solidFill>
                  <a:srgbClr val="231F20"/>
                </a:solidFill>
              </a:rPr>
              <a:t>clear refereeing mistake (e.g. red card, penalty, etc.), and </a:t>
            </a:r>
            <a:r>
              <a:rPr lang="en-US" sz="1200" b="1" dirty="0" smtClean="0">
                <a:solidFill>
                  <a:srgbClr val="231F20"/>
                </a:solidFill>
              </a:rPr>
              <a:t>possibly </a:t>
            </a:r>
            <a:r>
              <a:rPr lang="en-US" sz="1200" dirty="0" smtClean="0">
                <a:solidFill>
                  <a:srgbClr val="231F20"/>
                </a:solidFill>
              </a:rPr>
              <a:t>other significant areas that require improvement.</a:t>
            </a:r>
            <a:endParaRPr lang="en-AU" sz="1200" dirty="0" smtClean="0">
              <a:solidFill>
                <a:srgbClr val="231F20"/>
              </a:solidFill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231F20"/>
                </a:solidFill>
                <a:latin typeface="Franklin Gothic heavy"/>
                <a:cs typeface="Franklin Gothic heavy"/>
              </a:rPr>
              <a:t>5.0 and below: </a:t>
            </a:r>
            <a:r>
              <a:rPr lang="en-US" sz="1200" dirty="0" smtClean="0">
                <a:solidFill>
                  <a:srgbClr val="231F20"/>
                </a:solidFill>
              </a:rPr>
              <a:t>An unsatisfactory performance with clear refereeing mistakes, major disciplinary inconsistency and / or no match control. </a:t>
            </a:r>
            <a:endParaRPr lang="en-AU" sz="1200" dirty="0" smtClean="0">
              <a:solidFill>
                <a:srgbClr val="231F20"/>
              </a:solidFill>
            </a:endParaRPr>
          </a:p>
          <a:p>
            <a:endParaRPr lang="en-US" sz="1200" dirty="0" smtClean="0">
              <a:solidFill>
                <a:srgbClr val="231F20"/>
              </a:solidFill>
            </a:endParaRPr>
          </a:p>
          <a:p>
            <a:pPr lvl="0"/>
            <a:endParaRPr lang="en-AU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2529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9072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 season training is a work in progress. Ideas a weekend workshop involving</a:t>
            </a:r>
            <a:r>
              <a:rPr lang="en-US" baseline="0" dirty="0" smtClean="0"/>
              <a:t> a live HAL/WWL match. Sourcing Darryl Durham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4A615-2C5F-4CC3-B9D9-4373ACEB715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618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E3091-5FD4-47D8-A118-AAFEDB5F886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71D878-E470-4625-B8CF-F36104F9A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84FB93-DA1B-49A7-B61D-9DC521449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911976-795F-4D3F-B21A-ADBBE710B77A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6F41-D2AA-4281-9495-B8D0119B5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99E6-6FE3-4D38-91CB-DBE8D7A4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00A4E0-13C2-461F-A50D-90218C74A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6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F0514-C9FB-4AE9-9CF1-962A5AC1C8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85107"/>
            <a:ext cx="7450394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82FCB-A34B-4B82-85B4-47B613D44F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589463"/>
            <a:ext cx="678671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02CE3-6EB5-4A73-B0CE-DFA920D57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5544B-0EB2-4F35-8BFD-95C0CA45FE2C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3451F-BFEE-4828-9761-F171692E1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75D7F-D640-4998-BC1A-2EAEC636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76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BB2E2-FC24-4558-BC2C-62B6CDC5AB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01" y="1102076"/>
            <a:ext cx="9025647" cy="802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8606B-6DE4-40F6-B783-A39F6C8F8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300" y="2005012"/>
            <a:ext cx="9025647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8A12A-74DE-40F9-B92A-1EC70A4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C18E4-1784-43E4-811A-287B067605E6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6B55-5B9F-45E0-BDFA-A39FCCFF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83BC-6952-451C-8FCB-8A55EF52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54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B8A12A-74DE-40F9-B92A-1EC70A42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6878-5461-436C-8DC5-28528653A68A}" type="datetime1">
              <a:rPr lang="en-US" smtClean="0"/>
              <a:t>3/13/2020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06B55-5B9F-45E0-BDFA-A39FCCFFE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C83BC-6952-451C-8FCB-8A55EF52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B5C9BC-1FDE-4E5F-BF28-C0C78C55F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14301" y="1102076"/>
            <a:ext cx="9025647" cy="80219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7A1C3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9AAD4AF-2927-4F1B-BCED-73AD1A9FE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4300" y="2005012"/>
            <a:ext cx="9025647" cy="435133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443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A9820-251B-4521-8CBE-AEC05FC3A8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23950" y="1825625"/>
            <a:ext cx="433074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F64C9-EC3C-43FA-B29D-7313455C4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832A6-BFAF-4223-B4E0-5C8947E9D38C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B4A3F-0B8C-4CD0-9FCE-57836F9A3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9B9DD-C942-4B64-AED7-EBEE925D0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DB13AF4-9C60-4792-A76B-A08070EA404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809203" y="1825625"/>
            <a:ext cx="4330745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7227261-1918-44B2-9DE5-B831DB305407}"/>
              </a:ext>
            </a:extLst>
          </p:cNvPr>
          <p:cNvSpPr txBox="1">
            <a:spLocks/>
          </p:cNvSpPr>
          <p:nvPr userDrawn="1"/>
        </p:nvSpPr>
        <p:spPr>
          <a:xfrm>
            <a:off x="2114301" y="1102076"/>
            <a:ext cx="9025647" cy="802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7A1C3D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218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E6EC3-F673-4F2A-9D07-8550B3AB8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8153" y="1681163"/>
            <a:ext cx="4395889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B6C1A0-21F4-4C27-8426-F7A1868C1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328153" y="2505075"/>
            <a:ext cx="4395889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3FBFA8-6FEA-417E-ADA9-79102613E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BDB6B-16C2-48D1-9574-40283B6071C2}" type="datetime1">
              <a:rPr lang="en-US" smtClean="0"/>
              <a:t>3/13/2020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C85502-A23C-46FA-AC4F-0760F6184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1C087F-F7D6-4205-A900-1A35D834B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9DE04D1-E881-45B8-96AF-98B8D8F5DB52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780930" y="1681163"/>
            <a:ext cx="4395889" cy="823912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7568AB2-76C4-4A99-9178-DC6D28728CD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780930" y="2505075"/>
            <a:ext cx="4395889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2076"/>
            <a:ext cx="10515600" cy="5886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8380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B8E08-CECE-41B4-9715-9FDC116E71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02311"/>
            <a:ext cx="3933825" cy="1060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83C41F-BBDD-4906-BC26-19ADE44F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2586D-336F-4A6E-87F3-BA73DED7CACC}" type="datetime1">
              <a:rPr lang="en-US" smtClean="0"/>
              <a:t>3/13/2020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A1C36-A1DD-4E1D-8503-7A12CC89D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B4A82F-EFA1-49BF-9948-F47AEBB2E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260">
            <a:extLst>
              <a:ext uri="{FF2B5EF4-FFF2-40B4-BE49-F238E27FC236}">
                <a16:creationId xmlns:a16="http://schemas.microsoft.com/office/drawing/2014/main" id="{673066D3-AB1A-4574-85AA-7E5E5962F85F}"/>
              </a:ext>
            </a:extLst>
          </p:cNvPr>
          <p:cNvSpPr/>
          <p:nvPr userDrawn="1"/>
        </p:nvSpPr>
        <p:spPr>
          <a:xfrm>
            <a:off x="5921526" y="1732433"/>
            <a:ext cx="5028437" cy="3914696"/>
          </a:xfrm>
          <a:custGeom>
            <a:avLst/>
            <a:gdLst/>
            <a:ahLst/>
            <a:cxnLst/>
            <a:rect l="0" t="0" r="0" b="0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0D126C4-48D3-45CB-A6FE-920B0BEC9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62554"/>
            <a:ext cx="3932237" cy="3384575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114473" y="1958109"/>
            <a:ext cx="4645602" cy="28917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1130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F68636-1115-4A58-B41E-E1245E568E70}"/>
              </a:ext>
            </a:extLst>
          </p:cNvPr>
          <p:cNvSpPr/>
          <p:nvPr userDrawn="1"/>
        </p:nvSpPr>
        <p:spPr>
          <a:xfrm>
            <a:off x="4962832" y="0"/>
            <a:ext cx="7229168" cy="6858000"/>
          </a:xfrm>
          <a:prstGeom prst="rect">
            <a:avLst/>
          </a:prstGeom>
          <a:solidFill>
            <a:srgbClr val="7A1C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03C21B-DF80-4EB3-94D4-0B1232C6D2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07067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E2023-BA5D-489D-9D7B-3ED6F8669D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5588" y="792692"/>
            <a:ext cx="6172200" cy="521864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C97BD-69B6-49BF-8D11-F2DAE1AAF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10726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118869-C9AD-456B-A28B-1A881BD8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4DB02-4700-4B56-8616-841A4A71017B}" type="datetime1">
              <a:rPr lang="en-US" smtClean="0"/>
              <a:t>3/13/2020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48017B-331B-480B-93FD-CF2F7D3F9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B2758-50E3-4563-B8F7-B1A92D918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351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6BE6F7-67A7-472D-A773-E0A4D908E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4300" y="2005012"/>
            <a:ext cx="902564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980D5-2817-4C81-9A0D-CB23E740BC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fld id="{4ED287E9-51C4-4F5B-B8B1-F98AF911D1AE}" type="datetime1">
              <a:rPr lang="en-US" smtClean="0"/>
              <a:t>3/13/2020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4A10-E1F3-44C5-92DF-753B92841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0E105-C688-46EE-9899-79AE922391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fld id="{D000A4E0-13C2-461F-A50D-90218C74A5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59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6" r:id="rId2"/>
    <p:sldLayoutId id="2147483675" r:id="rId3"/>
    <p:sldLayoutId id="2147483693" r:id="rId4"/>
    <p:sldLayoutId id="2147483677" r:id="rId5"/>
    <p:sldLayoutId id="2147483678" r:id="rId6"/>
    <p:sldLayoutId id="2147483679" r:id="rId7"/>
    <p:sldLayoutId id="2147483681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7A1C3D"/>
          </a:solidFill>
          <a:effectLst/>
          <a:latin typeface="Franklin Gothic Heavy" panose="020B09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4732" y="2089017"/>
            <a:ext cx="9514114" cy="2387600"/>
          </a:xfrm>
        </p:spPr>
        <p:txBody>
          <a:bodyPr/>
          <a:lstStyle/>
          <a:p>
            <a:pPr algn="l"/>
            <a:r>
              <a:rPr lang="en-AU" b="1" dirty="0" smtClean="0">
                <a:latin typeface="Franklin Gothic heavy"/>
                <a:cs typeface="Franklin Gothic heavy"/>
              </a:rPr>
              <a:t>ASSESSOR / </a:t>
            </a:r>
            <a:br>
              <a:rPr lang="en-AU" b="1" dirty="0" smtClean="0">
                <a:latin typeface="Franklin Gothic heavy"/>
                <a:cs typeface="Franklin Gothic heavy"/>
              </a:rPr>
            </a:br>
            <a:r>
              <a:rPr lang="en-AU" b="1" dirty="0" smtClean="0">
                <a:latin typeface="Franklin Gothic heavy"/>
                <a:cs typeface="Franklin Gothic heavy"/>
              </a:rPr>
              <a:t>REFEREE COACH SEMINAR</a:t>
            </a:r>
            <a:r>
              <a:rPr lang="en-AU" b="1" dirty="0">
                <a:latin typeface="Franklin Gothic heavy"/>
                <a:cs typeface="Franklin Gothic heavy"/>
              </a:rPr>
              <a:t> </a:t>
            </a:r>
            <a:r>
              <a:rPr lang="en-AU" b="1" dirty="0" smtClean="0">
                <a:latin typeface="Franklin Gothic heavy"/>
                <a:cs typeface="Franklin Gothic heavy"/>
              </a:rPr>
              <a:t>2020</a:t>
            </a:r>
            <a:endParaRPr lang="en-AU" b="1" dirty="0">
              <a:latin typeface="Franklin Gothic heavy"/>
              <a:cs typeface="Franklin Gothic heav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ASSESSMENTS</a:t>
            </a:r>
            <a:endParaRPr lang="en-US" b="1" dirty="0">
              <a:latin typeface="Franklin Gothic heavy"/>
              <a:cs typeface="Franklin Gothic heavy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streamline reports and have a consistent format state wide.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71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Assessment format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1F20"/>
                </a:solidFill>
              </a:rPr>
              <a:t>Video assessment (</a:t>
            </a:r>
            <a:r>
              <a:rPr lang="en-US" dirty="0" err="1" smtClean="0">
                <a:solidFill>
                  <a:srgbClr val="231F20"/>
                </a:solidFill>
              </a:rPr>
              <a:t>Hudl</a:t>
            </a:r>
            <a:r>
              <a:rPr lang="en-US" dirty="0" smtClean="0">
                <a:solidFill>
                  <a:srgbClr val="231F20"/>
                </a:solidFill>
              </a:rPr>
              <a:t>)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Full assessment (includes a running sheet). </a:t>
            </a:r>
            <a:endParaRPr lang="en-US" dirty="0">
              <a:solidFill>
                <a:srgbClr val="231F20"/>
              </a:solidFill>
            </a:endParaRP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Upgrades only / specific requests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Senior coaching report</a:t>
            </a: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Video match report </a:t>
            </a:r>
          </a:p>
          <a:p>
            <a:pPr marL="261938" lvl="1">
              <a:spcBef>
                <a:spcPts val="1000"/>
              </a:spcBef>
            </a:pPr>
            <a:r>
              <a:rPr lang="en-US" sz="2400" dirty="0" smtClean="0">
                <a:solidFill>
                  <a:srgbClr val="231F20"/>
                </a:solidFill>
              </a:rPr>
              <a:t>Junior </a:t>
            </a:r>
            <a:r>
              <a:rPr lang="en-US" sz="2400" dirty="0">
                <a:solidFill>
                  <a:srgbClr val="231F20"/>
                </a:solidFill>
              </a:rPr>
              <a:t>coaching </a:t>
            </a:r>
            <a:r>
              <a:rPr lang="en-US" sz="2400" dirty="0" smtClean="0">
                <a:solidFill>
                  <a:srgbClr val="231F20"/>
                </a:solidFill>
              </a:rPr>
              <a:t>report</a:t>
            </a:r>
          </a:p>
          <a:p>
            <a:r>
              <a:rPr lang="en-US" dirty="0"/>
              <a:t>Select report</a:t>
            </a:r>
          </a:p>
          <a:p>
            <a:pPr lvl="1"/>
            <a:r>
              <a:rPr lang="en-US" dirty="0"/>
              <a:t>Main game referee does a report on the reserve grade </a:t>
            </a:r>
            <a:r>
              <a:rPr lang="en-US" dirty="0" smtClean="0"/>
              <a:t>referee</a:t>
            </a:r>
            <a:endParaRPr lang="en-US" sz="2400" dirty="0" smtClean="0"/>
          </a:p>
          <a:p>
            <a:pPr marL="261938" lvl="1">
              <a:spcBef>
                <a:spcPts val="1000"/>
              </a:spcBef>
            </a:pPr>
            <a:r>
              <a:rPr lang="en-US" sz="2400" dirty="0" smtClean="0"/>
              <a:t>Mentoring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409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Marking format – Senior football 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/>
              <a:t>Evaluation scale for Referees and Assistant </a:t>
            </a:r>
            <a:r>
              <a:rPr lang="en-US" b="1" dirty="0" smtClean="0"/>
              <a:t>Referees</a:t>
            </a:r>
          </a:p>
          <a:p>
            <a:pPr marL="0" lvl="0" indent="0">
              <a:buNone/>
            </a:pPr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976148"/>
              </p:ext>
            </p:extLst>
          </p:nvPr>
        </p:nvGraphicFramePr>
        <p:xfrm>
          <a:off x="2143125" y="1815041"/>
          <a:ext cx="9112250" cy="40555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85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2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1" kern="1200" dirty="0" smtClean="0">
                          <a:solidFill>
                            <a:schemeClr val="lt1"/>
                          </a:solidFill>
                          <a:effectLst/>
                          <a:latin typeface="Franklin Gothic heavy"/>
                          <a:ea typeface="+mn-ea"/>
                          <a:cs typeface="Franklin Gothic heavy"/>
                        </a:rPr>
                        <a:t>Evaluation </a:t>
                      </a:r>
                      <a:r>
                        <a:rPr lang="de-CH" sz="1800" b="1" kern="1200" dirty="0" err="1" smtClean="0">
                          <a:solidFill>
                            <a:schemeClr val="lt1"/>
                          </a:solidFill>
                          <a:effectLst/>
                          <a:latin typeface="Franklin Gothic heavy"/>
                          <a:ea typeface="+mn-ea"/>
                          <a:cs typeface="Franklin Gothic heavy"/>
                        </a:rPr>
                        <a:t>Scale</a:t>
                      </a:r>
                      <a:r>
                        <a:rPr lang="en-AU" b="1" dirty="0" smtClean="0">
                          <a:effectLst/>
                          <a:latin typeface="Franklin Gothic heavy"/>
                          <a:cs typeface="Franklin Gothic heavy"/>
                        </a:rPr>
                        <a:t> </a:t>
                      </a:r>
                      <a:r>
                        <a:rPr lang="en-AU" dirty="0" smtClean="0">
                          <a:effectLst/>
                        </a:rPr>
                        <a:t> 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8.5 </a:t>
                      </a:r>
                      <a:r>
                        <a:rPr lang="de-CH" sz="1800" dirty="0" smtClean="0">
                          <a:effectLst/>
                        </a:rPr>
                        <a:t>– </a:t>
                      </a:r>
                      <a:r>
                        <a:rPr lang="de-CH" sz="1800" dirty="0">
                          <a:effectLst/>
                        </a:rPr>
                        <a:t>10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err="1">
                          <a:effectLst/>
                        </a:rPr>
                        <a:t>Excellent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7.5 </a:t>
                      </a:r>
                      <a:r>
                        <a:rPr lang="de-CH" sz="1800" dirty="0" smtClean="0">
                          <a:effectLst/>
                        </a:rPr>
                        <a:t>– </a:t>
                      </a:r>
                      <a:r>
                        <a:rPr lang="de-CH" sz="1800" dirty="0">
                          <a:effectLst/>
                        </a:rPr>
                        <a:t>8.5 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err="1">
                          <a:effectLst/>
                        </a:rPr>
                        <a:t>Very</a:t>
                      </a:r>
                      <a:r>
                        <a:rPr lang="de-CH" sz="1800" dirty="0">
                          <a:effectLst/>
                        </a:rPr>
                        <a:t> </a:t>
                      </a:r>
                      <a:r>
                        <a:rPr lang="de-CH" sz="1800" dirty="0" err="1">
                          <a:effectLst/>
                        </a:rPr>
                        <a:t>Good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b="1" dirty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7.3 </a:t>
                      </a:r>
                      <a:r>
                        <a:rPr lang="de-CH" sz="1800" b="1" dirty="0" smtClean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– </a:t>
                      </a:r>
                      <a:r>
                        <a:rPr lang="de-CH" sz="1800" b="1" dirty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7.4</a:t>
                      </a:r>
                      <a:endParaRPr lang="en-AU" sz="1800" b="1" dirty="0">
                        <a:solidFill>
                          <a:srgbClr val="231F20"/>
                        </a:solidFill>
                        <a:effectLst/>
                        <a:latin typeface="Franklin Gothic heavy"/>
                        <a:ea typeface="Calibri"/>
                        <a:cs typeface="Franklin Gothic heavy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b="1" dirty="0" err="1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Good</a:t>
                      </a:r>
                      <a:r>
                        <a:rPr lang="de-CH" sz="1800" b="1" dirty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 (</a:t>
                      </a:r>
                      <a:r>
                        <a:rPr lang="de-CH" sz="1800" b="1" dirty="0" err="1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expected</a:t>
                      </a:r>
                      <a:r>
                        <a:rPr lang="de-CH" sz="1800" b="1" dirty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 </a:t>
                      </a:r>
                      <a:r>
                        <a:rPr lang="de-CH" sz="1800" b="1" dirty="0" err="1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level</a:t>
                      </a:r>
                      <a:r>
                        <a:rPr lang="de-CH" sz="1800" b="1" dirty="0">
                          <a:solidFill>
                            <a:srgbClr val="231F20"/>
                          </a:solidFill>
                          <a:effectLst/>
                          <a:latin typeface="Franklin Gothic heavy"/>
                          <a:cs typeface="Franklin Gothic heavy"/>
                        </a:rPr>
                        <a:t>)</a:t>
                      </a:r>
                      <a:endParaRPr lang="en-AU" sz="1800" b="1" dirty="0">
                        <a:solidFill>
                          <a:srgbClr val="231F20"/>
                        </a:solidFill>
                        <a:effectLst/>
                        <a:latin typeface="Franklin Gothic heavy"/>
                        <a:ea typeface="Calibri"/>
                        <a:cs typeface="Franklin Gothic heavy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7.0 – 7.2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Satisfactory with small areas for improvement</a:t>
                      </a:r>
                      <a:endParaRPr lang="en-AU" sz="180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6.5 – 6.9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Satisfactory with important areas for improvement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6.4**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Performance of 7.3 or above, BUT with one clear, obvious important mistake **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6.0 </a:t>
                      </a:r>
                      <a:r>
                        <a:rPr lang="de-CH" sz="1800" dirty="0" smtClean="0">
                          <a:effectLst/>
                        </a:rPr>
                        <a:t>–  </a:t>
                      </a:r>
                      <a:r>
                        <a:rPr lang="de-CH" sz="1800" dirty="0">
                          <a:effectLst/>
                        </a:rPr>
                        <a:t>6.3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Performance of 7.0 - 7.2, BUT with one clear, obvious, important mistake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5.5 – 5.9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Below expectation, significant points for improvement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5.0 – 5.4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Disappointing. Below expectation with one clear, obvious, important mistake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5.0+ </a:t>
                      </a:r>
                      <a:r>
                        <a:rPr lang="de-CH" sz="1800" dirty="0" err="1">
                          <a:effectLst/>
                        </a:rPr>
                        <a:t>below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err="1">
                          <a:effectLst/>
                        </a:rPr>
                        <a:t>Unsatisfactory</a:t>
                      </a:r>
                      <a:endParaRPr lang="en-AU" sz="1800" dirty="0">
                        <a:effectLst/>
                        <a:latin typeface="Franklin Gothic Book"/>
                        <a:ea typeface="Calibri"/>
                        <a:cs typeface="Franklin Gothic Book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4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Marking format – Senior football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300" y="3071036"/>
            <a:ext cx="9025647" cy="3174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>
                <a:solidFill>
                  <a:srgbClr val="231F20"/>
                </a:solidFill>
                <a:latin typeface="Franklin Gothic heavy"/>
                <a:cs typeface="Franklin Gothic heavy"/>
              </a:rPr>
              <a:t>Particular attention should be paid to IMPORTANT decisions, such as: </a:t>
            </a:r>
            <a:endParaRPr lang="en-AU" sz="1800" b="1" dirty="0">
              <a:solidFill>
                <a:srgbClr val="231F20"/>
              </a:solidFill>
              <a:latin typeface="Franklin Gothic heavy"/>
              <a:cs typeface="Franklin Gothic heavy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Fouls </a:t>
            </a:r>
            <a:r>
              <a:rPr lang="en-US" sz="1800" dirty="0">
                <a:solidFill>
                  <a:srgbClr val="231F20"/>
                </a:solidFill>
              </a:rPr>
              <a:t>/ simulations in and around the penalty area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Denial </a:t>
            </a:r>
            <a:r>
              <a:rPr lang="en-US" sz="1800" dirty="0">
                <a:solidFill>
                  <a:srgbClr val="231F20"/>
                </a:solidFill>
              </a:rPr>
              <a:t>of goal-scoring opportunities / denial of goal chances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Acts </a:t>
            </a:r>
            <a:r>
              <a:rPr lang="en-US" sz="1800" dirty="0">
                <a:solidFill>
                  <a:srgbClr val="231F20"/>
                </a:solidFill>
              </a:rPr>
              <a:t>of violence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Mass </a:t>
            </a:r>
            <a:r>
              <a:rPr lang="en-US" sz="1800" dirty="0">
                <a:solidFill>
                  <a:srgbClr val="231F20"/>
                </a:solidFill>
              </a:rPr>
              <a:t>confrontation between players and protests against the match officials’ decisions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Second </a:t>
            </a:r>
            <a:r>
              <a:rPr lang="en-US" sz="1800" dirty="0">
                <a:solidFill>
                  <a:srgbClr val="231F20"/>
                </a:solidFill>
              </a:rPr>
              <a:t>yellow cards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Decisive </a:t>
            </a:r>
            <a:r>
              <a:rPr lang="en-US" sz="1800" dirty="0">
                <a:solidFill>
                  <a:srgbClr val="231F20"/>
                </a:solidFill>
              </a:rPr>
              <a:t>offside </a:t>
            </a:r>
            <a:r>
              <a:rPr lang="en-US" sz="1800" dirty="0" err="1">
                <a:solidFill>
                  <a:srgbClr val="231F20"/>
                </a:solidFill>
              </a:rPr>
              <a:t>judgements</a:t>
            </a:r>
            <a:r>
              <a:rPr lang="en-US" sz="1800" dirty="0">
                <a:solidFill>
                  <a:srgbClr val="231F20"/>
                </a:solidFill>
              </a:rPr>
              <a:t> (mainly for the assistant) </a:t>
            </a:r>
            <a:endParaRPr lang="en-US" sz="1800" dirty="0" smtClean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231F20"/>
                </a:solidFill>
              </a:rPr>
              <a:t>Accuracy regarding crucial incidents within the penalty area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AU" sz="1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465825"/>
              </p:ext>
            </p:extLst>
          </p:nvPr>
        </p:nvGraphicFramePr>
        <p:xfrm>
          <a:off x="2174558" y="1186152"/>
          <a:ext cx="8128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heavy"/>
                          <a:cs typeface="Franklin Gothic heavy"/>
                        </a:rPr>
                        <a:t>Degree of difficulty</a:t>
                      </a:r>
                      <a:endParaRPr lang="en-AU" sz="1800" dirty="0" smtClean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A normal match with few difficult situations for the official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Difficult match with some difficult decisions for the official </a:t>
                      </a:r>
                      <a:endParaRPr lang="en-A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Very difficult match with many difficult decisions for the official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Marking format – Senior football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300" y="3058079"/>
            <a:ext cx="9025647" cy="240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>
                <a:solidFill>
                  <a:srgbClr val="231F20"/>
                </a:solidFill>
                <a:latin typeface="Franklin Gothic heav"/>
                <a:cs typeface="Franklin Gothic heav"/>
              </a:rPr>
              <a:t>Clear </a:t>
            </a:r>
            <a:r>
              <a:rPr lang="en-US" sz="1800" b="1" u="sng" dirty="0">
                <a:solidFill>
                  <a:srgbClr val="231F20"/>
                </a:solidFill>
                <a:latin typeface="Franklin Gothic heav"/>
                <a:cs typeface="Franklin Gothic heav"/>
              </a:rPr>
              <a:t>and obvious refereeing mistakes would include the following</a:t>
            </a:r>
            <a:r>
              <a:rPr lang="en-US" sz="1800" b="1" u="sng" dirty="0" smtClean="0">
                <a:solidFill>
                  <a:srgbClr val="231F20"/>
                </a:solidFill>
                <a:latin typeface="Franklin Gothic heav"/>
                <a:cs typeface="Franklin Gothic heav"/>
              </a:rPr>
              <a:t>:</a:t>
            </a:r>
            <a:endParaRPr lang="en-AU" sz="1800" b="1" dirty="0">
              <a:solidFill>
                <a:srgbClr val="231F20"/>
              </a:solidFill>
              <a:latin typeface="Franklin Gothic heav"/>
              <a:cs typeface="Franklin Gothic heav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Failure </a:t>
            </a:r>
            <a:r>
              <a:rPr lang="en-US" sz="1800" dirty="0">
                <a:solidFill>
                  <a:srgbClr val="231F20"/>
                </a:solidFill>
              </a:rPr>
              <a:t>to </a:t>
            </a:r>
            <a:r>
              <a:rPr lang="en-US" sz="1800" dirty="0" err="1">
                <a:solidFill>
                  <a:srgbClr val="231F20"/>
                </a:solidFill>
              </a:rPr>
              <a:t>recognise</a:t>
            </a:r>
            <a:r>
              <a:rPr lang="en-US" sz="1800" dirty="0">
                <a:solidFill>
                  <a:srgbClr val="231F20"/>
                </a:solidFill>
              </a:rPr>
              <a:t> and action an obvious second yellow card offence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Failure </a:t>
            </a:r>
            <a:r>
              <a:rPr lang="en-US" sz="1800" dirty="0">
                <a:solidFill>
                  <a:srgbClr val="231F20"/>
                </a:solidFill>
              </a:rPr>
              <a:t>to dismiss a player from the field of play for an obvious red card offence 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Clear </a:t>
            </a:r>
            <a:r>
              <a:rPr lang="en-US" sz="1800" dirty="0">
                <a:solidFill>
                  <a:srgbClr val="231F20"/>
                </a:solidFill>
              </a:rPr>
              <a:t>misjudgment of a penalty kick awarded / not awarded</a:t>
            </a:r>
            <a:endParaRPr lang="en-AU" sz="1800" dirty="0">
              <a:solidFill>
                <a:srgbClr val="231F2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800" dirty="0" smtClean="0">
                <a:solidFill>
                  <a:srgbClr val="231F20"/>
                </a:solidFill>
              </a:rPr>
              <a:t>Major </a:t>
            </a:r>
            <a:r>
              <a:rPr lang="en-US" sz="1800" dirty="0">
                <a:solidFill>
                  <a:srgbClr val="231F20"/>
                </a:solidFill>
              </a:rPr>
              <a:t>misinterpretation of the Laws of the Game</a:t>
            </a:r>
            <a:endParaRPr lang="en-AU" sz="1800" dirty="0">
              <a:solidFill>
                <a:srgbClr val="231F2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33583"/>
              </p:ext>
            </p:extLst>
          </p:nvPr>
        </p:nvGraphicFramePr>
        <p:xfrm>
          <a:off x="2174558" y="1173195"/>
          <a:ext cx="8128000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95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329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latin typeface="Franklin Gothic heavy"/>
                          <a:cs typeface="Franklin Gothic heavy"/>
                        </a:rPr>
                        <a:t>Degree of difficulty</a:t>
                      </a:r>
                      <a:endParaRPr lang="en-AU" sz="1800" dirty="0" smtClean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A normal match with few difficult situations for the official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Difficult match with some difficult decisions for the official </a:t>
                      </a:r>
                      <a:endParaRPr lang="en-AU" sz="18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Very difficult match with many difficult decisions for the official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26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60173"/>
              </p:ext>
            </p:extLst>
          </p:nvPr>
        </p:nvGraphicFramePr>
        <p:xfrm>
          <a:off x="2162265" y="1859274"/>
          <a:ext cx="8127999" cy="2763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35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5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heavy"/>
                          <a:cs typeface="Franklin Gothic heavy"/>
                        </a:rPr>
                        <a:t>Type of</a:t>
                      </a:r>
                      <a:r>
                        <a:rPr lang="en-US" sz="1800" baseline="0" dirty="0" smtClean="0">
                          <a:latin typeface="Franklin Gothic heavy"/>
                          <a:cs typeface="Franklin Gothic heavy"/>
                        </a:rPr>
                        <a:t> assessment</a:t>
                      </a:r>
                      <a:endParaRPr lang="en-US" sz="1800" b="1" dirty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heavy"/>
                          <a:cs typeface="Franklin Gothic heavy"/>
                        </a:rPr>
                        <a:t>Level of</a:t>
                      </a:r>
                      <a:r>
                        <a:rPr lang="en-US" sz="1800" baseline="0" dirty="0" smtClean="0">
                          <a:latin typeface="Franklin Gothic heavy"/>
                          <a:cs typeface="Franklin Gothic heavy"/>
                        </a:rPr>
                        <a:t> match</a:t>
                      </a:r>
                      <a:endParaRPr lang="en-US" sz="1800" b="1" dirty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Franklin Gothic heavy"/>
                          <a:cs typeface="Franklin Gothic heavy"/>
                        </a:rPr>
                        <a:t>Fee</a:t>
                      </a:r>
                      <a:endParaRPr lang="en-US" sz="1800" b="1" dirty="0">
                        <a:latin typeface="Franklin Gothic heavy"/>
                        <a:cs typeface="Franklin Gothic heavy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Video</a:t>
                      </a:r>
                      <a:r>
                        <a:rPr lang="en-US" sz="1800" baseline="0" dirty="0" smtClean="0"/>
                        <a:t> assessment with coaching report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NPL/NPLW/FQPL any match were footage is available 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$175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Full report </a:t>
                      </a:r>
                      <a:br>
                        <a:rPr lang="en-US" sz="1800" dirty="0" smtClean="0"/>
                      </a:br>
                      <a:r>
                        <a:rPr lang="en-US" sz="1800" dirty="0" err="1" smtClean="0"/>
                        <a:t>inc.</a:t>
                      </a:r>
                      <a:r>
                        <a:rPr lang="en-US" sz="1800" dirty="0" smtClean="0"/>
                        <a:t> running</a:t>
                      </a:r>
                      <a:r>
                        <a:rPr lang="en-US" sz="1800" baseline="0" dirty="0" smtClean="0"/>
                        <a:t> sheet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Upgrades</a:t>
                      </a:r>
                      <a:r>
                        <a:rPr lang="en-US" sz="1800" baseline="0" dirty="0" smtClean="0"/>
                        <a:t> / specific requests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$125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en-US" sz="1800" dirty="0" smtClean="0"/>
                        <a:t>Coaching report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Seniors (&gt;18)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$100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Juniors (13-16)</a:t>
                      </a:r>
                      <a:endParaRPr lang="en-US" sz="18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$50</a:t>
                      </a:r>
                      <a:endParaRPr lang="en-US" sz="18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Select</a:t>
                      </a:r>
                      <a:r>
                        <a:rPr lang="en-US" sz="1800" baseline="0" dirty="0" smtClean="0"/>
                        <a:t> report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Seniors (&gt;18)</a:t>
                      </a:r>
                      <a:endParaRPr lang="en-US" sz="1800" dirty="0" smtClean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$50</a:t>
                      </a:r>
                      <a:endParaRPr lang="en-US" sz="1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2114301" y="1102076"/>
            <a:ext cx="9025647" cy="802194"/>
          </a:xfrm>
        </p:spPr>
        <p:txBody>
          <a:bodyPr anchor="t"/>
          <a:lstStyle/>
          <a:p>
            <a:r>
              <a:rPr lang="en-US" sz="2800" b="1" dirty="0"/>
              <a:t>Assessment fees</a:t>
            </a:r>
          </a:p>
        </p:txBody>
      </p:sp>
    </p:spTree>
    <p:extLst>
      <p:ext uri="{BB962C8B-B14F-4D97-AF65-F5344CB8AC3E}">
        <p14:creationId xmlns:p14="http://schemas.microsoft.com/office/powerpoint/2010/main" val="287534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196"/>
            <a:ext cx="7772400" cy="2852737"/>
          </a:xfrm>
        </p:spPr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ASSESSORS PATHWAY</a:t>
            </a:r>
            <a:endParaRPr lang="en-AU" b="1" dirty="0">
              <a:latin typeface="Gibson" panose="020000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1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>
                <a:ln>
                  <a:solidFill>
                    <a:srgbClr val="000000"/>
                  </a:solidFill>
                </a:ln>
              </a:rPr>
              <a:t>17</a:t>
            </a:fld>
            <a:endParaRPr lang="en-US" dirty="0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65EAC44-9ACC-5048-AEC8-570E6FE972E4}"/>
              </a:ext>
            </a:extLst>
          </p:cNvPr>
          <p:cNvSpPr/>
          <p:nvPr/>
        </p:nvSpPr>
        <p:spPr>
          <a:xfrm>
            <a:off x="961394" y="5238750"/>
            <a:ext cx="2912106" cy="545281"/>
          </a:xfrm>
          <a:prstGeom prst="roundRect">
            <a:avLst/>
          </a:prstGeom>
          <a:solidFill>
            <a:srgbClr val="7A1C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90000"/>
              </a:lnSpc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Gibson" panose="02000000000000000000" pitchFamily="50" charset="0"/>
              </a:rPr>
              <a:t>Zone Level 2 / 3 Assessor</a:t>
            </a:r>
            <a:endParaRPr lang="en-US" sz="1600" kern="0" dirty="0">
              <a:solidFill>
                <a:schemeClr val="bg1"/>
              </a:solidFill>
              <a:latin typeface="Gibson" panose="02000000000000000000" pitchFamily="50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DFBDB893-3892-F04F-8DCC-413F688BBF53}"/>
              </a:ext>
            </a:extLst>
          </p:cNvPr>
          <p:cNvCxnSpPr>
            <a:cxnSpLocks/>
          </p:cNvCxnSpPr>
          <p:nvPr/>
        </p:nvCxnSpPr>
        <p:spPr>
          <a:xfrm flipH="1" flipV="1">
            <a:off x="2463853" y="1987215"/>
            <a:ext cx="1720" cy="4082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65EAC44-9ACC-5048-AEC8-570E6FE972E4}"/>
              </a:ext>
            </a:extLst>
          </p:cNvPr>
          <p:cNvSpPr/>
          <p:nvPr/>
        </p:nvSpPr>
        <p:spPr>
          <a:xfrm>
            <a:off x="961394" y="4302125"/>
            <a:ext cx="2912106" cy="545281"/>
          </a:xfrm>
          <a:prstGeom prst="roundRect">
            <a:avLst/>
          </a:prstGeom>
          <a:solidFill>
            <a:srgbClr val="7A1C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90000"/>
              </a:lnSpc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Gibson" panose="02000000000000000000" pitchFamily="50" charset="0"/>
              </a:rPr>
              <a:t>Talent Identified Assessors</a:t>
            </a:r>
            <a:endParaRPr lang="en-US" sz="1600" kern="0" dirty="0">
              <a:solidFill>
                <a:schemeClr val="bg1"/>
              </a:solidFill>
              <a:latin typeface="Gibson" panose="02000000000000000000" pitchFamily="50" charset="0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865EAC44-9ACC-5048-AEC8-570E6FE972E4}"/>
              </a:ext>
            </a:extLst>
          </p:cNvPr>
          <p:cNvSpPr/>
          <p:nvPr/>
        </p:nvSpPr>
        <p:spPr>
          <a:xfrm>
            <a:off x="961394" y="3333750"/>
            <a:ext cx="2912106" cy="545281"/>
          </a:xfrm>
          <a:prstGeom prst="roundRect">
            <a:avLst/>
          </a:prstGeom>
          <a:solidFill>
            <a:srgbClr val="7A1C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90000"/>
              </a:lnSpc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Gibson" panose="02000000000000000000" pitchFamily="50" charset="0"/>
              </a:rPr>
              <a:t>State Tournaments</a:t>
            </a:r>
            <a:endParaRPr lang="en-US" sz="1600" kern="0" dirty="0">
              <a:solidFill>
                <a:schemeClr val="bg1"/>
              </a:solidFill>
              <a:latin typeface="Gibson" panose="02000000000000000000" pitchFamily="50" charset="0"/>
            </a:endParaRP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865EAC44-9ACC-5048-AEC8-570E6FE972E4}"/>
              </a:ext>
            </a:extLst>
          </p:cNvPr>
          <p:cNvSpPr/>
          <p:nvPr/>
        </p:nvSpPr>
        <p:spPr>
          <a:xfrm>
            <a:off x="1024894" y="2397125"/>
            <a:ext cx="2912106" cy="545281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90000"/>
              </a:lnSpc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Gibson" panose="02000000000000000000" pitchFamily="50" charset="0"/>
              </a:rPr>
              <a:t>Off season training / Level 1</a:t>
            </a:r>
            <a:endParaRPr lang="en-US" sz="1600" kern="0" dirty="0">
              <a:solidFill>
                <a:schemeClr val="bg1"/>
              </a:solidFill>
              <a:latin typeface="Gibson" panose="02000000000000000000" pitchFamily="50" charset="0"/>
            </a:endParaRP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865EAC44-9ACC-5048-AEC8-570E6FE972E4}"/>
              </a:ext>
            </a:extLst>
          </p:cNvPr>
          <p:cNvSpPr/>
          <p:nvPr/>
        </p:nvSpPr>
        <p:spPr>
          <a:xfrm>
            <a:off x="961394" y="1444625"/>
            <a:ext cx="2912106" cy="545281"/>
          </a:xfrm>
          <a:prstGeom prst="roundRect">
            <a:avLst/>
          </a:prstGeom>
          <a:solidFill>
            <a:srgbClr val="7A1C3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914400">
              <a:lnSpc>
                <a:spcPct val="90000"/>
              </a:lnSpc>
              <a:defRPr/>
            </a:pPr>
            <a:r>
              <a:rPr lang="en-US" sz="1600" kern="0" dirty="0" smtClean="0">
                <a:solidFill>
                  <a:schemeClr val="bg1"/>
                </a:solidFill>
                <a:latin typeface="Gibson" panose="02000000000000000000" pitchFamily="50" charset="0"/>
              </a:rPr>
              <a:t>State Assessors Panel</a:t>
            </a:r>
            <a:endParaRPr lang="en-US" sz="1600" kern="0" dirty="0">
              <a:solidFill>
                <a:schemeClr val="bg1"/>
              </a:solidFill>
              <a:latin typeface="Gibson" panose="02000000000000000000" pitchFamily="50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DFBDB893-3892-F04F-8DCC-413F688BBF53}"/>
              </a:ext>
            </a:extLst>
          </p:cNvPr>
          <p:cNvCxnSpPr>
            <a:cxnSpLocks/>
          </p:cNvCxnSpPr>
          <p:nvPr/>
        </p:nvCxnSpPr>
        <p:spPr>
          <a:xfrm flipH="1" flipV="1">
            <a:off x="2463853" y="2923840"/>
            <a:ext cx="1720" cy="4082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BDB893-3892-F04F-8DCC-413F688BBF53}"/>
              </a:ext>
            </a:extLst>
          </p:cNvPr>
          <p:cNvCxnSpPr>
            <a:cxnSpLocks/>
          </p:cNvCxnSpPr>
          <p:nvPr/>
        </p:nvCxnSpPr>
        <p:spPr>
          <a:xfrm flipH="1" flipV="1">
            <a:off x="2463853" y="3892215"/>
            <a:ext cx="1720" cy="4082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FBDB893-3892-F04F-8DCC-413F688BBF53}"/>
              </a:ext>
            </a:extLst>
          </p:cNvPr>
          <p:cNvCxnSpPr>
            <a:cxnSpLocks/>
          </p:cNvCxnSpPr>
          <p:nvPr/>
        </p:nvCxnSpPr>
        <p:spPr>
          <a:xfrm flipH="1" flipV="1">
            <a:off x="2463853" y="4828840"/>
            <a:ext cx="1720" cy="408219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DSC03535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4" r="16821"/>
          <a:stretch/>
        </p:blipFill>
        <p:spPr>
          <a:xfrm>
            <a:off x="4959684" y="-2656663"/>
            <a:ext cx="8337116" cy="1015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3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Reaccreditation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44393"/>
              </p:ext>
            </p:extLst>
          </p:nvPr>
        </p:nvGraphicFramePr>
        <p:xfrm>
          <a:off x="2114550" y="2005013"/>
          <a:ext cx="9024940" cy="17526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616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24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Qualification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Activity </a:t>
                      </a:r>
                      <a:br>
                        <a:rPr lang="en-US" b="1" dirty="0" smtClean="0">
                          <a:latin typeface="Franklin Gothic heavy"/>
                          <a:cs typeface="Franklin Gothic heavy"/>
                        </a:rPr>
                      </a:br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(per year)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Coaching Sessions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Pass </a:t>
                      </a:r>
                      <a:br>
                        <a:rPr lang="en-US" b="1" dirty="0" smtClean="0">
                          <a:latin typeface="Franklin Gothic heavy"/>
                          <a:cs typeface="Franklin Gothic heavy"/>
                        </a:rPr>
                      </a:br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LOTG exam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latin typeface="Franklin Gothic heavy"/>
                          <a:cs typeface="Franklin Gothic heavy"/>
                        </a:rPr>
                        <a:t>Other requirements</a:t>
                      </a:r>
                      <a:endParaRPr lang="en-US" b="1" dirty="0">
                        <a:latin typeface="Franklin Gothic heavy"/>
                        <a:cs typeface="Franklin Gothic heavy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matches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– 70%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dirty="0" smtClean="0"/>
                        <a:t>Review of 1 match report per year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matches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– 80%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Level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matches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 times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Yes</a:t>
                      </a:r>
                      <a:r>
                        <a:rPr lang="en-US" baseline="0" dirty="0" smtClean="0"/>
                        <a:t> – 85%</a:t>
                      </a:r>
                      <a:endParaRPr lang="en-US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Content Placeholder 3"/>
          <p:cNvSpPr txBox="1">
            <a:spLocks/>
          </p:cNvSpPr>
          <p:nvPr/>
        </p:nvSpPr>
        <p:spPr>
          <a:xfrm>
            <a:off x="2114300" y="4064000"/>
            <a:ext cx="9025647" cy="2292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</a:rPr>
              <a:t>Actively assessing in competition matches (or other matches approved by FFA).</a:t>
            </a:r>
          </a:p>
          <a:p>
            <a:pPr marL="0" lvl="1" indent="0">
              <a:buNone/>
            </a:pPr>
            <a:r>
              <a:rPr lang="en-US" sz="1800" dirty="0">
                <a:solidFill>
                  <a:schemeClr val="tx1">
                    <a:lumMod val="50000"/>
                  </a:schemeClr>
                </a:solidFill>
              </a:rPr>
              <a:t>Accreditation is valid for four years. </a:t>
            </a:r>
          </a:p>
          <a:p>
            <a:pPr marL="0" lvl="1" indent="0">
              <a:buNone/>
            </a:pPr>
            <a:endParaRPr lang="en-US" sz="1800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63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24196"/>
            <a:ext cx="11353800" cy="2852737"/>
          </a:xfrm>
        </p:spPr>
        <p:txBody>
          <a:bodyPr anchor="ctr"/>
          <a:lstStyle/>
          <a:p>
            <a:r>
              <a:rPr lang="en-AU" b="1" dirty="0" smtClean="0">
                <a:latin typeface="Franklin Gothic HEAVY"/>
                <a:cs typeface="Franklin Gothic HEAVY"/>
              </a:rPr>
              <a:t>QUESTIONS?</a:t>
            </a:r>
            <a:endParaRPr lang="en-AU" b="1" dirty="0">
              <a:latin typeface="Franklin Gothic HEAVY"/>
              <a:cs typeface="Franklin Gothic HEAVY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46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85107"/>
            <a:ext cx="9451939" cy="2852737"/>
          </a:xfrm>
        </p:spPr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ACKNOWLEDGEMENT TO COUNTRY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9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924196"/>
            <a:ext cx="11353800" cy="2852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b="1" dirty="0" smtClean="0">
                <a:latin typeface="Franklin Gothic HEAVY"/>
                <a:cs typeface="Franklin Gothic HEAVY"/>
              </a:rPr>
              <a:t>HAPPY LEARNING </a:t>
            </a:r>
            <a:r>
              <a:rPr lang="en-AU" b="1" dirty="0" smtClean="0">
                <a:latin typeface="Franklin Gothic HEAVY"/>
                <a:cs typeface="Franklin Gothic HEAVY"/>
                <a:sym typeface="Wingdings"/>
              </a:rPr>
              <a:t></a:t>
            </a:r>
          </a:p>
          <a:p>
            <a:pPr algn="l"/>
            <a:r>
              <a:rPr lang="en-US" b="1" dirty="0" smtClean="0">
                <a:latin typeface="Franklin Gothic heavy"/>
                <a:cs typeface="Franklin Gothic heavy"/>
              </a:rPr>
              <a:t>#</a:t>
            </a:r>
            <a:r>
              <a:rPr lang="en-US" b="1" dirty="0" err="1">
                <a:latin typeface="Franklin Gothic heavy"/>
                <a:cs typeface="Franklin Gothic heavy"/>
              </a:rPr>
              <a:t>thirdteam</a:t>
            </a:r>
            <a:endParaRPr lang="en-AU" b="1" dirty="0">
              <a:latin typeface="Franklin Gothic HEAVY"/>
              <a:cs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13071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38200" y="1924196"/>
            <a:ext cx="11353800" cy="2852737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/>
                <a:latin typeface="Franklin Gothic Heavy" panose="020B09030201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AU" b="1" dirty="0" smtClean="0">
                <a:latin typeface="Franklin Gothic HEAVY"/>
                <a:cs typeface="Franklin Gothic HEAVY"/>
              </a:rPr>
              <a:t>TIPS AND TRICKS FOR REFEREE COACHES</a:t>
            </a:r>
            <a:endParaRPr lang="en-AU" b="1" dirty="0">
              <a:latin typeface="Franklin Gothic HEAVY"/>
              <a:cs typeface="Franklin Gothic HEAVY"/>
            </a:endParaRPr>
          </a:p>
        </p:txBody>
      </p:sp>
    </p:spTree>
    <p:extLst>
      <p:ext uri="{BB962C8B-B14F-4D97-AF65-F5344CB8AC3E}">
        <p14:creationId xmlns:p14="http://schemas.microsoft.com/office/powerpoint/2010/main" val="143572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1685107"/>
            <a:ext cx="9451939" cy="2852737"/>
          </a:xfrm>
        </p:spPr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AGENDA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5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4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Agenda</a:t>
            </a:r>
            <a:endParaRPr lang="en-US" b="1" dirty="0">
              <a:latin typeface="Franklin Gothic heavy"/>
              <a:cs typeface="Franklin Gothic heavy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7255765"/>
              </p:ext>
            </p:extLst>
          </p:nvPr>
        </p:nvGraphicFramePr>
        <p:xfrm>
          <a:off x="2088631" y="566679"/>
          <a:ext cx="7372076" cy="575056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6074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4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Time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FFFFFF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Agenda item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9:00 – 9:05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Housekeeping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9.05 – 9:40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Welcome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o expectations for the season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o assessment format / marking </a:t>
                      </a:r>
                      <a:b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</a:b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o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pathway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9.45 – 10:30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What makes a good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Assessor /Referee Coach </a:t>
                      </a:r>
                      <a:b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</a:b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(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tips and tricks)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nb-NO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10.30 – 11.00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Morning Tea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11:00 – 13:00 (35mins per session)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Technology and the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cs typeface="Franklin Gothic Book"/>
                        </a:rPr>
                        <a:t>Assessor /Referee Coach 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Franklin Gothic Book"/>
                        <a:cs typeface="Franklin Gothic Book"/>
                      </a:endParaRP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How to be an effective communicator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Fouls &amp; misconduct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13:00 - 13:45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Lunch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13:45 – 15:00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Match assessment: Junior Coaching Report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Match assessment: Senior Coaching Report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Match assessment: Video assessment 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15:00 – 15:10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/>
                          <a:cs typeface="Franklin Gothic Book"/>
                        </a:rPr>
                        <a:t>Wrap up</a:t>
                      </a:r>
                    </a:p>
                  </a:txBody>
                  <a:tcPr marL="12700" marR="12700" marT="1270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47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5</a:t>
            </a:fld>
            <a:endParaRPr lang="en-US"/>
          </a:p>
        </p:txBody>
      </p:sp>
      <p:pic>
        <p:nvPicPr>
          <p:cNvPr id="5" name="Best coaching conversation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175"/>
            <a:ext cx="12192000" cy="6853238"/>
          </a:xfrm>
        </p:spPr>
      </p:pic>
    </p:spTree>
    <p:extLst>
      <p:ext uri="{BB962C8B-B14F-4D97-AF65-F5344CB8AC3E}">
        <p14:creationId xmlns:p14="http://schemas.microsoft.com/office/powerpoint/2010/main" val="8101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6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Expectations for the season</a:t>
            </a:r>
            <a:endParaRPr lang="en-US" b="1" dirty="0">
              <a:latin typeface="Franklin Gothic heavy"/>
              <a:cs typeface="Franklin Gothic heavy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231F20"/>
                </a:solidFill>
              </a:rPr>
              <a:t>Evolving from an assessor to referee coach / mentor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Coaching to be solution focused</a:t>
            </a:r>
          </a:p>
          <a:p>
            <a:r>
              <a:rPr lang="en-US" dirty="0" smtClean="0">
                <a:solidFill>
                  <a:srgbClr val="231F20"/>
                </a:solidFill>
              </a:rPr>
              <a:t>State wide online assessment format and marking system</a:t>
            </a: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Ensures a uniform and consistent interpretation of LOTG, coaching points and marking</a:t>
            </a: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Identify talented referees</a:t>
            </a: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Rewards officials</a:t>
            </a:r>
          </a:p>
          <a:p>
            <a:pPr lvl="1"/>
            <a:r>
              <a:rPr lang="en-US" dirty="0" smtClean="0">
                <a:solidFill>
                  <a:srgbClr val="231F20"/>
                </a:solidFill>
              </a:rPr>
              <a:t>Keeps a record of all </a:t>
            </a:r>
            <a:r>
              <a:rPr lang="en-US" dirty="0" err="1" smtClean="0">
                <a:solidFill>
                  <a:srgbClr val="231F20"/>
                </a:solidFill>
              </a:rPr>
              <a:t>Qld</a:t>
            </a:r>
            <a:r>
              <a:rPr lang="en-US" dirty="0" smtClean="0">
                <a:solidFill>
                  <a:srgbClr val="231F20"/>
                </a:solidFill>
              </a:rPr>
              <a:t> officials</a:t>
            </a:r>
          </a:p>
          <a:p>
            <a:r>
              <a:rPr lang="en-US" dirty="0">
                <a:solidFill>
                  <a:srgbClr val="231F20"/>
                </a:solidFill>
              </a:rPr>
              <a:t>Reaccreditation </a:t>
            </a:r>
          </a:p>
          <a:p>
            <a:endParaRPr lang="en-US" dirty="0" smtClean="0">
              <a:solidFill>
                <a:srgbClr val="231F20"/>
              </a:solidFill>
            </a:endParaRPr>
          </a:p>
          <a:p>
            <a:pPr lvl="1"/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41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Franklin Gothic heavy"/>
                <a:cs typeface="Franklin Gothic heavy"/>
              </a:rPr>
              <a:t>THE ROLE OF A REFEREE COACH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support the referee by providing guidance and encouragement to develop skills </a:t>
            </a:r>
            <a:r>
              <a:rPr lang="en-US" dirty="0" smtClean="0"/>
              <a:t>and </a:t>
            </a:r>
            <a:r>
              <a:rPr lang="en-US" dirty="0"/>
              <a:t>confidence.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8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Referee coach – qualities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300" y="2005012"/>
            <a:ext cx="9268075" cy="4351338"/>
          </a:xfrm>
        </p:spPr>
        <p:txBody>
          <a:bodyPr/>
          <a:lstStyle/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Empathy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Patience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Objective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Trust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Empower</a:t>
            </a:r>
          </a:p>
          <a:p>
            <a:r>
              <a:rPr lang="en-US" b="1" dirty="0" smtClean="0">
                <a:solidFill>
                  <a:schemeClr val="accent5"/>
                </a:solidFill>
                <a:latin typeface="Franklin Gothic Book"/>
                <a:cs typeface="Franklin Gothic Book"/>
              </a:rPr>
              <a:t>Credibility</a:t>
            </a:r>
          </a:p>
          <a:p>
            <a:pPr lvl="1"/>
            <a:endParaRPr lang="en-US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62327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0A4E0-13C2-461F-A50D-90218C74A5E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Referee coach – skills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114300" y="2005012"/>
            <a:ext cx="9268075" cy="4351338"/>
          </a:xfrm>
        </p:spPr>
        <p:txBody>
          <a:bodyPr/>
          <a:lstStyle/>
          <a:p>
            <a:r>
              <a:rPr lang="en-US" dirty="0" smtClean="0">
                <a:solidFill>
                  <a:srgbClr val="231F20"/>
                </a:solidFill>
                <a:latin typeface="+mj-lt"/>
              </a:rPr>
              <a:t>Positive communication: </a:t>
            </a:r>
            <a:r>
              <a:rPr lang="en-US" dirty="0" smtClean="0">
                <a:solidFill>
                  <a:srgbClr val="231F20"/>
                </a:solidFill>
                <a:latin typeface="Franklin Gothic Book"/>
                <a:cs typeface="Franklin Gothic Book"/>
              </a:rPr>
              <a:t>active listening, questioning, feedback, encourage, reflective review</a:t>
            </a:r>
          </a:p>
          <a:p>
            <a:r>
              <a:rPr lang="en-US" dirty="0" smtClean="0">
                <a:solidFill>
                  <a:srgbClr val="231F20"/>
                </a:solidFill>
                <a:latin typeface="+mj-lt"/>
              </a:rPr>
              <a:t>Observation skills:</a:t>
            </a:r>
            <a:r>
              <a:rPr lang="en-US" dirty="0" smtClean="0">
                <a:solidFill>
                  <a:srgbClr val="231F20"/>
                </a:solidFill>
              </a:rPr>
              <a:t> identification of strengths and development areas</a:t>
            </a:r>
          </a:p>
          <a:p>
            <a:r>
              <a:rPr lang="en-US" dirty="0" smtClean="0">
                <a:solidFill>
                  <a:srgbClr val="231F20"/>
                </a:solidFill>
                <a:latin typeface="+mj-lt"/>
              </a:rPr>
              <a:t>Feedback skills: </a:t>
            </a:r>
            <a:r>
              <a:rPr lang="en-US" dirty="0" smtClean="0">
                <a:solidFill>
                  <a:srgbClr val="231F20"/>
                </a:solidFill>
              </a:rPr>
              <a:t>to offer advice challenging the referee’s development areas and offer possible options to consider whilst retaining empathy</a:t>
            </a:r>
          </a:p>
          <a:p>
            <a:r>
              <a:rPr lang="en-US" dirty="0" smtClean="0">
                <a:solidFill>
                  <a:srgbClr val="231F20"/>
                </a:solidFill>
                <a:latin typeface="+mj-lt"/>
              </a:rPr>
              <a:t>Action planning / target setting: </a:t>
            </a:r>
            <a:r>
              <a:rPr lang="en-US" dirty="0" smtClean="0">
                <a:solidFill>
                  <a:srgbClr val="231F20"/>
                </a:solidFill>
              </a:rPr>
              <a:t>Knowledge of the improvement process to include objective setting, performance and review. </a:t>
            </a:r>
          </a:p>
          <a:p>
            <a:pPr lvl="1"/>
            <a:endParaRPr lang="en-US" dirty="0">
              <a:solidFill>
                <a:srgbClr val="231F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61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2019 Football Queensland">
      <a:dk1>
        <a:srgbClr val="621333"/>
      </a:dk1>
      <a:lt1>
        <a:srgbClr val="FFFFFF"/>
      </a:lt1>
      <a:dk2>
        <a:srgbClr val="88133D"/>
      </a:dk2>
      <a:lt2>
        <a:srgbClr val="F2F2F2"/>
      </a:lt2>
      <a:accent1>
        <a:srgbClr val="7AD1ED"/>
      </a:accent1>
      <a:accent2>
        <a:srgbClr val="F78F32"/>
      </a:accent2>
      <a:accent3>
        <a:srgbClr val="80C34E"/>
      </a:accent3>
      <a:accent4>
        <a:srgbClr val="FEC535"/>
      </a:accent4>
      <a:accent5>
        <a:srgbClr val="231F20"/>
      </a:accent5>
      <a:accent6>
        <a:srgbClr val="B1722F"/>
      </a:accent6>
      <a:hlink>
        <a:srgbClr val="BDD7EE"/>
      </a:hlink>
      <a:folHlink>
        <a:srgbClr val="E489A9"/>
      </a:folHlink>
    </a:clrScheme>
    <a:fontScheme name="Franklin Gothic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7 FQ PPT Template - EDIT ME.pptx" id="{1BA52481-4343-4A0B-8340-124EB68BE7FC}" vid="{45F77331-91E8-477F-8AFB-D60D9DFFA9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6170</TotalTime>
  <Words>1447</Words>
  <Application>Microsoft Office PowerPoint</Application>
  <PresentationFormat>Widescreen</PresentationFormat>
  <Paragraphs>233</Paragraphs>
  <Slides>21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Arial</vt:lpstr>
      <vt:lpstr>Calibri</vt:lpstr>
      <vt:lpstr>Franklin Gothic Book</vt:lpstr>
      <vt:lpstr>Franklin Gothic heav</vt:lpstr>
      <vt:lpstr>Franklin Gothic HEAVY</vt:lpstr>
      <vt:lpstr>Franklin Gothic HEAVY</vt:lpstr>
      <vt:lpstr>Franklin Gothic HEAVY</vt:lpstr>
      <vt:lpstr>Franklin Gothic Medium</vt:lpstr>
      <vt:lpstr>Franklin Gothic Medium Cond</vt:lpstr>
      <vt:lpstr>Gibson</vt:lpstr>
      <vt:lpstr>Wingdings</vt:lpstr>
      <vt:lpstr>Office Theme</vt:lpstr>
      <vt:lpstr>ASSESSOR /  REFEREE COACH SEMINAR 2020</vt:lpstr>
      <vt:lpstr>ACKNOWLEDGEMENT TO COUNTRY</vt:lpstr>
      <vt:lpstr>AGENDA</vt:lpstr>
      <vt:lpstr>Agenda</vt:lpstr>
      <vt:lpstr>PowerPoint Presentation</vt:lpstr>
      <vt:lpstr>Expectations for the season</vt:lpstr>
      <vt:lpstr>THE ROLE OF A REFEREE COACH</vt:lpstr>
      <vt:lpstr>Referee coach – qualities</vt:lpstr>
      <vt:lpstr>Referee coach – skills</vt:lpstr>
      <vt:lpstr>ASSESSMENTS</vt:lpstr>
      <vt:lpstr>Assessment format</vt:lpstr>
      <vt:lpstr>Marking format – Senior football </vt:lpstr>
      <vt:lpstr>Marking format – Senior football </vt:lpstr>
      <vt:lpstr>Marking format – Senior football </vt:lpstr>
      <vt:lpstr>Assessment fees</vt:lpstr>
      <vt:lpstr>ASSESSORS PATHWAY</vt:lpstr>
      <vt:lpstr>PowerPoint Presentation</vt:lpstr>
      <vt:lpstr>Reaccreditation</vt:lpstr>
      <vt:lpstr>QUESTIONS?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Football Queensland</dc:title>
  <dc:creator>office3</dc:creator>
  <cp:lastModifiedBy>Lucas Shay</cp:lastModifiedBy>
  <cp:revision>791</cp:revision>
  <cp:lastPrinted>2019-11-27T23:07:42Z</cp:lastPrinted>
  <dcterms:created xsi:type="dcterms:W3CDTF">2017-12-19T01:56:58Z</dcterms:created>
  <dcterms:modified xsi:type="dcterms:W3CDTF">2020-03-13T06:30:43Z</dcterms:modified>
</cp:coreProperties>
</file>